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sldIdLst>
    <p:sldId id="257" r:id="rId2"/>
    <p:sldId id="278" r:id="rId3"/>
    <p:sldId id="260" r:id="rId4"/>
    <p:sldId id="279" r:id="rId5"/>
    <p:sldId id="277" r:id="rId6"/>
    <p:sldId id="261" r:id="rId7"/>
    <p:sldId id="263" r:id="rId8"/>
    <p:sldId id="264" r:id="rId9"/>
    <p:sldId id="265" r:id="rId10"/>
    <p:sldId id="267" r:id="rId11"/>
    <p:sldId id="271" r:id="rId12"/>
    <p:sldId id="268" r:id="rId13"/>
    <p:sldId id="270" r:id="rId14"/>
    <p:sldId id="269" r:id="rId15"/>
    <p:sldId id="282" r:id="rId16"/>
    <p:sldId id="275" r:id="rId17"/>
    <p:sldId id="280" r:id="rId18"/>
    <p:sldId id="281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D4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6" autoAdjust="0"/>
  </p:normalViewPr>
  <p:slideViewPr>
    <p:cSldViewPr snapToGrid="0" snapToObjects="1">
      <p:cViewPr>
        <p:scale>
          <a:sx n="100" d="100"/>
          <a:sy n="100" d="100"/>
        </p:scale>
        <p:origin x="-118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2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34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1FA39-C3E9-FF4A-B32A-B38048304106}" type="datetimeFigureOut">
              <a:rPr lang="en-US" smtClean="0"/>
              <a:t>3/12/15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94111-9658-6442-9FD2-F36A85FD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1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</a:t>
            </a:r>
            <a:r>
              <a:rPr lang="cs-CZ" dirty="0" err="1" smtClean="0"/>
              <a:t>secure.flickr.com</a:t>
            </a:r>
            <a:r>
              <a:rPr lang="cs-CZ" dirty="0" smtClean="0"/>
              <a:t>/</a:t>
            </a:r>
            <a:r>
              <a:rPr lang="cs-CZ" dirty="0" err="1" smtClean="0"/>
              <a:t>photos</a:t>
            </a:r>
            <a:r>
              <a:rPr lang="cs-CZ" dirty="0" smtClean="0"/>
              <a:t>/44124401501@N01/1138341328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4111-9658-6442-9FD2-F36A85FD4E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0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credit: Alyson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Indrunas</a:t>
            </a:r>
            <a:r>
              <a:rPr lang="en-US" baseline="0" dirty="0" smtClean="0"/>
              <a:t>, emphasis on text mine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D5B7-47DE-F244-9B21-A97F0B59B8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60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4111-9658-6442-9FD2-F36A85FD4E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47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http://popchartlab.tumblr.com/post/35648129993/the-ur-venn-diagram-depicting-the-eternal-struggle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D5B7-47DE-F244-9B21-A97F0B59B8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https://medium.com/@aliciatweet/overcoming-impostor-syndrome-bdae04e46ec5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D5B7-47DE-F244-9B21-A97F0B59B8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 what are the key differences? First, one combatted a visible and immediate problem...the other combated an invisible problem. </a:t>
            </a:r>
          </a:p>
          <a:p>
            <a:r>
              <a:rPr lang="en-US" dirty="0" smtClean="0"/>
              <a:t>...a perfect example of an unsexy task: it demands painstaking effort without immediate reward. </a:t>
            </a:r>
          </a:p>
          <a:p>
            <a:r>
              <a:rPr lang="en-US" dirty="0" smtClean="0"/>
              <a:t>Source: https://twitter.com/KualiCo/status/523976071201705984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...a perfect example of an unsexy task: it demands painstaking effort without immediate reward.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...a perfect example of an unsexy task: it demands painstaking effort without immediate reward.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...a perfect example of an unsexy task: it demands painstaking effort without immediate reward.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D5B7-47DE-F244-9B21-A97F0B59B8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8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Guwande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D5B7-47DE-F244-9B21-A97F0B59B8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9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credit. Amy </a:t>
            </a:r>
            <a:r>
              <a:rPr lang="en-US" dirty="0" err="1" smtClean="0"/>
              <a:t>Dykema</a:t>
            </a:r>
            <a:r>
              <a:rPr lang="en-US" dirty="0" smtClean="0"/>
              <a:t>.</a:t>
            </a:r>
            <a:r>
              <a:rPr lang="en-US" baseline="0" dirty="0" smtClean="0"/>
              <a:t> Jeremy Powers and Ryan </a:t>
            </a:r>
            <a:r>
              <a:rPr lang="en-US" baseline="0" dirty="0" err="1" smtClean="0"/>
              <a:t>Trebon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D5B7-47DE-F244-9B21-A97F0B59B8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79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Guwande</a:t>
            </a:r>
            <a:r>
              <a:rPr lang="en-US" dirty="0" smtClean="0"/>
              <a:t> </a:t>
            </a:r>
            <a:r>
              <a:rPr lang="en-US" sz="1200" dirty="0" smtClean="0"/>
              <a:t>In the era of the iPhone, Facebook, and Twitter, we’ve become enamored of ideas that spread as effortlessly as ether.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D5B7-47DE-F244-9B21-A97F0B59B8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7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credit: &lt;a </a:t>
            </a:r>
            <a:r>
              <a:rPr lang="en-US" dirty="0" err="1" smtClean="0"/>
              <a:t>href</a:t>
            </a:r>
            <a:r>
              <a:rPr lang="en-US" dirty="0" smtClean="0"/>
              <a:t>="http://www.flickr.com/photos/22083482@N03/4332342628"&gt;Moni </a:t>
            </a:r>
            <a:r>
              <a:rPr lang="en-US" dirty="0" err="1" smtClean="0"/>
              <a:t>Panagias</a:t>
            </a:r>
            <a:r>
              <a:rPr lang="en-US" dirty="0" smtClean="0"/>
              <a:t> </a:t>
            </a:r>
            <a:r>
              <a:rPr lang="en-US" dirty="0" err="1" smtClean="0"/>
              <a:t>Kantariotissa</a:t>
            </a:r>
            <a:r>
              <a:rPr lang="en-US" dirty="0" smtClean="0"/>
              <a:t> </a:t>
            </a:r>
            <a:r>
              <a:rPr lang="en-US" dirty="0" err="1" smtClean="0"/>
              <a:t>Kantara</a:t>
            </a:r>
            <a:r>
              <a:rPr lang="en-US" dirty="0" smtClean="0"/>
              <a:t>&lt;/a&gt; via &lt;a </a:t>
            </a:r>
            <a:r>
              <a:rPr lang="en-US" dirty="0" err="1" smtClean="0"/>
              <a:t>href</a:t>
            </a:r>
            <a:r>
              <a:rPr lang="en-US" dirty="0" smtClean="0"/>
              <a:t>="http://photopin.com"&gt;</a:t>
            </a:r>
            <a:r>
              <a:rPr lang="en-US" dirty="0" err="1" smtClean="0"/>
              <a:t>photopin</a:t>
            </a:r>
            <a:r>
              <a:rPr lang="en-US" dirty="0" smtClean="0"/>
              <a:t>&lt;/a&gt; &lt;a </a:t>
            </a:r>
            <a:r>
              <a:rPr lang="en-US" dirty="0" err="1" smtClean="0"/>
              <a:t>href</a:t>
            </a:r>
            <a:r>
              <a:rPr lang="en-US" dirty="0" smtClean="0"/>
              <a:t>="https://creativecommons.org/licenses/by/2.0/"&gt;(license)&lt;/a&gt;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D5B7-47DE-F244-9B21-A97F0B59B8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87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Guwande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D5B7-47DE-F244-9B21-A97F0B59B8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92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People talking to people is still how the world’s standards change.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D5B7-47DE-F244-9B21-A97F0B59B8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6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14D4-B279-3148-A1A6-B362A2D5D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14D4-B279-3148-A1A6-B362A2D5D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14D4-B279-3148-A1A6-B362A2D5D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14D4-B279-3148-A1A6-B362A2D5D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14D4-B279-3148-A1A6-B362A2D5D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14D4-B279-3148-A1A6-B362A2D5D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14D4-B279-3148-A1A6-B362A2D5D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14D4-B279-3148-A1A6-B362A2D5D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14D4-B279-3148-A1A6-B362A2D5D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14D4-B279-3148-A1A6-B362A2D5D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14D4-B279-3148-A1A6-B362A2D5D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12A78E2-AA9A-7043-AE33-DE61EB8EA5AC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D314D4-B279-3148-A1A6-B362A2D5DF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 Nerd, Meet Tech Geek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84" y="2107594"/>
            <a:ext cx="9115101" cy="36707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OER Improves Faculty Professional Learning</a:t>
            </a:r>
            <a:endParaRPr lang="en-US" sz="2800" b="1" dirty="0"/>
          </a:p>
          <a:p>
            <a:pPr marL="692150" lvl="2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600" dirty="0" smtClean="0"/>
              <a:t>Alyson </a:t>
            </a:r>
            <a:r>
              <a:rPr lang="en-US" sz="2600" dirty="0" err="1" smtClean="0"/>
              <a:t>Indrunas</a:t>
            </a:r>
            <a:endParaRPr lang="en-US" sz="2600" dirty="0" smtClean="0"/>
          </a:p>
          <a:p>
            <a:pPr marL="342900" lvl="1" indent="0">
              <a:buNone/>
            </a:pPr>
            <a:r>
              <a:rPr lang="en-US" sz="2600" dirty="0" smtClean="0"/>
              <a:t>Director of eLearning &amp; Instructional Design</a:t>
            </a:r>
          </a:p>
          <a:p>
            <a:pPr marL="342900" lvl="1" indent="0">
              <a:buNone/>
            </a:pPr>
            <a:r>
              <a:rPr lang="en-US" sz="2600" dirty="0" smtClean="0"/>
              <a:t>#WSHETC 2015 Building Bridges</a:t>
            </a:r>
          </a:p>
          <a:p>
            <a:pPr marL="2744788" lvl="8" indent="0">
              <a:buNone/>
            </a:pPr>
            <a:r>
              <a:rPr lang="en-US" sz="2800" dirty="0" smtClean="0"/>
              <a:t> </a:t>
            </a:r>
          </a:p>
          <a:p>
            <a:pPr marL="692150" lvl="2" indent="0">
              <a:buNone/>
            </a:pPr>
            <a:endParaRPr lang="en-US" sz="2800" dirty="0"/>
          </a:p>
          <a:p>
            <a:pPr marL="692150" lvl="2" indent="0">
              <a:buNone/>
            </a:pPr>
            <a:r>
              <a:rPr lang="en-US" sz="2800" dirty="0" smtClean="0"/>
              <a:t> </a:t>
            </a:r>
          </a:p>
          <a:p>
            <a:pPr marL="2744788" lvl="8" indent="0">
              <a:buNone/>
            </a:pPr>
            <a:endParaRPr lang="en-US" sz="2800" dirty="0" smtClean="0"/>
          </a:p>
          <a:p>
            <a:pPr marL="2744788" lvl="8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5659" y="5563312"/>
            <a:ext cx="2745900" cy="8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Embrace Chaos &amp; Messiness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22" y="2307517"/>
            <a:ext cx="7610476" cy="367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want frictionless, “turnkey” solutions to major difficulties...We prefer instructional videos to teachers, drones to troops, incentives to institutions. </a:t>
            </a:r>
          </a:p>
          <a:p>
            <a:pPr marL="0" indent="0">
              <a:buNone/>
            </a:pPr>
            <a:r>
              <a:rPr lang="en-US" sz="2400" dirty="0" smtClean="0"/>
              <a:t>People </a:t>
            </a:r>
            <a:r>
              <a:rPr lang="en-US" sz="2400" dirty="0"/>
              <a:t>and institutions can feel messy and anachronistic. 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     #Slow Ideas </a:t>
            </a:r>
            <a:endParaRPr lang="en-US" sz="2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7913" y="5583076"/>
            <a:ext cx="2745900" cy="8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Door-to-Door, Click-to-Click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2" y="2362200"/>
            <a:ext cx="5329597" cy="3523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…attacks the invisible problem in a way that is routinely dismissed as impractical and inefficient: </a:t>
            </a:r>
          </a:p>
          <a:p>
            <a:pPr marL="0" indent="0">
              <a:buNone/>
            </a:pPr>
            <a:r>
              <a:rPr lang="en-US" sz="2400" dirty="0" smtClean="0"/>
              <a:t>by going door-to-door, person by person, and just talking. </a:t>
            </a:r>
          </a:p>
          <a:p>
            <a:pPr marL="0" indent="0">
              <a:buNone/>
            </a:pPr>
            <a:r>
              <a:rPr lang="en-US" sz="2400" dirty="0" smtClean="0"/>
              <a:t>It’s our job to figure out the click to click.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5659" y="5563313"/>
            <a:ext cx="2745900" cy="888399"/>
          </a:xfrm>
          <a:prstGeom prst="rect">
            <a:avLst/>
          </a:prstGeom>
        </p:spPr>
      </p:pic>
      <p:pic>
        <p:nvPicPr>
          <p:cNvPr id="4098" name="Picture 2" descr="C:\Users\aindrunas\Downloads\4332342628_ac35497dd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4" y="2202329"/>
            <a:ext cx="27178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Talking to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93" y="2223602"/>
            <a:ext cx="7610476" cy="3670767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0" y="2107876"/>
            <a:ext cx="6020989" cy="373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8064" y="5124927"/>
            <a:ext cx="73926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i="1" dirty="0" smtClean="0"/>
              <a:t>Diffusion </a:t>
            </a:r>
            <a:r>
              <a:rPr lang="en-US" sz="2000" b="1" i="1" dirty="0"/>
              <a:t>is essentially </a:t>
            </a:r>
            <a:r>
              <a:rPr lang="en-US" sz="2000" b="1" i="1" dirty="0" smtClean="0"/>
              <a:t>a social </a:t>
            </a:r>
            <a:r>
              <a:rPr lang="en-US" sz="2000" b="1" i="1" dirty="0"/>
              <a:t>process </a:t>
            </a:r>
            <a:r>
              <a:rPr lang="en-US" sz="2000" b="1" i="1" dirty="0" smtClean="0"/>
              <a:t>through </a:t>
            </a:r>
            <a:r>
              <a:rPr lang="en-US" sz="2000" b="1" i="1" dirty="0"/>
              <a:t>which </a:t>
            </a:r>
            <a:r>
              <a:rPr lang="en-US" sz="2000" b="1" i="1" dirty="0" smtClean="0"/>
              <a:t>people </a:t>
            </a:r>
            <a:r>
              <a:rPr lang="en-US" sz="2000" b="1" i="1" dirty="0"/>
              <a:t>talking to people </a:t>
            </a:r>
            <a:r>
              <a:rPr lang="en-US" sz="2000" b="1" i="1" dirty="0" smtClean="0"/>
              <a:t>spread innovation</a:t>
            </a:r>
            <a:r>
              <a:rPr lang="en-US" sz="2000" b="1" i="1" dirty="0"/>
              <a:t>.</a:t>
            </a:r>
          </a:p>
          <a:p>
            <a:r>
              <a:rPr lang="en-US" b="1" dirty="0"/>
              <a:t>         </a:t>
            </a:r>
            <a:endParaRPr lang="en-US" b="1" dirty="0" smtClean="0"/>
          </a:p>
          <a:p>
            <a:pPr lvl="2"/>
            <a:r>
              <a:rPr lang="en-US" b="1" dirty="0" smtClean="0"/>
              <a:t>                                                     ~</a:t>
            </a:r>
            <a:r>
              <a:rPr lang="en-US" b="1" dirty="0"/>
              <a:t>Everett Rogers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The Workaround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7" y="2236070"/>
            <a:ext cx="5338381" cy="3947754"/>
          </a:xfrm>
        </p:spPr>
      </p:pic>
      <p:sp>
        <p:nvSpPr>
          <p:cNvPr id="7" name="TextBox 6"/>
          <p:cNvSpPr txBox="1"/>
          <p:nvPr/>
        </p:nvSpPr>
        <p:spPr>
          <a:xfrm>
            <a:off x="5749871" y="2273679"/>
            <a:ext cx="29446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Annie </a:t>
            </a:r>
            <a:r>
              <a:rPr lang="en-US" sz="2800" dirty="0" err="1" smtClean="0"/>
              <a:t>Easeley</a:t>
            </a:r>
            <a:r>
              <a:rPr lang="en-US" sz="2800" dirty="0" smtClean="0"/>
              <a:t>, 1960s NASA rocket scientist: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“If I can’t work with you, I will work around you.”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8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</a:t>
            </a:r>
            <a:r>
              <a:rPr lang="en-US" dirty="0"/>
              <a:t>P</a:t>
            </a:r>
            <a:r>
              <a:rPr lang="en-US" dirty="0" smtClean="0"/>
              <a:t>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637" y="2329653"/>
            <a:ext cx="3619921" cy="367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Every change requires effort, and the decision </a:t>
            </a:r>
            <a:r>
              <a:rPr lang="en-US" sz="2400" b="1" i="1" dirty="0"/>
              <a:t>to make that effort is a social process. </a:t>
            </a:r>
            <a:endParaRPr lang="en-US" sz="2400" b="1" i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5659" y="5563313"/>
            <a:ext cx="2745900" cy="888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713" y="3006670"/>
            <a:ext cx="257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6" name="Picture 5" descr="Screen Shot 2015-03-09 at 10.19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8" y="3405789"/>
            <a:ext cx="47244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76875" y="2133599"/>
            <a:ext cx="3524250" cy="4174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Putting </a:t>
            </a:r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fun in fundamentals of faculty professional learning. </a:t>
            </a:r>
          </a:p>
          <a:p>
            <a:pPr marL="0" indent="0">
              <a:buNone/>
            </a:pPr>
            <a:r>
              <a:rPr lang="en-US" dirty="0" smtClean="0"/>
              <a:t>Patience. </a:t>
            </a:r>
          </a:p>
          <a:p>
            <a:pPr marL="0" indent="0">
              <a:buNone/>
            </a:pPr>
            <a:r>
              <a:rPr lang="en-US" dirty="0" smtClean="0"/>
              <a:t>Caring.</a:t>
            </a:r>
          </a:p>
          <a:p>
            <a:pPr marL="0" indent="0">
              <a:buNone/>
            </a:pPr>
            <a:r>
              <a:rPr lang="en-US" dirty="0" smtClean="0"/>
              <a:t>Listening. </a:t>
            </a:r>
          </a:p>
          <a:p>
            <a:pPr marL="0" indent="0">
              <a:buNone/>
            </a:pPr>
            <a:r>
              <a:rPr lang="en-US" dirty="0" smtClean="0"/>
              <a:t>Choice. </a:t>
            </a:r>
          </a:p>
        </p:txBody>
      </p:sp>
      <p:pic>
        <p:nvPicPr>
          <p:cNvPr id="4" name="Picture 3" descr="Screen Shot 2015-03-12 at 6.55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1" y="2359902"/>
            <a:ext cx="4114800" cy="39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Dream, Meet My Reality Soon.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11" y="2391053"/>
            <a:ext cx="2782424" cy="3670300"/>
          </a:xfrm>
        </p:spPr>
      </p:pic>
      <p:sp>
        <p:nvSpPr>
          <p:cNvPr id="7" name="TextBox 6"/>
          <p:cNvSpPr txBox="1"/>
          <p:nvPr/>
        </p:nvSpPr>
        <p:spPr>
          <a:xfrm>
            <a:off x="4045058" y="2546036"/>
            <a:ext cx="48687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ime is wasted talking about the Red Lights.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Green Lights are ready to GO.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Yellow Lights:  </a:t>
            </a:r>
          </a:p>
          <a:p>
            <a:r>
              <a:rPr lang="en-US" sz="2400" dirty="0" smtClean="0"/>
              <a:t>Who are you and how can we help you GO?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88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Before People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226" y="2743106"/>
            <a:ext cx="5583236" cy="23052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Let's </a:t>
            </a:r>
            <a:r>
              <a:rPr lang="en-US" sz="1800" dirty="0"/>
              <a:t>go. Yes, let's go. </a:t>
            </a:r>
            <a:r>
              <a:rPr lang="en-US" sz="1800" dirty="0" smtClean="0"/>
              <a:t>(</a:t>
            </a:r>
            <a:r>
              <a:rPr lang="en-US" sz="1800" dirty="0"/>
              <a:t>They do not move</a:t>
            </a:r>
            <a:r>
              <a:rPr lang="en-US" sz="1800" dirty="0" smtClean="0"/>
              <a:t>).</a:t>
            </a:r>
          </a:p>
          <a:p>
            <a:pPr marL="1377950" lvl="4" indent="0">
              <a:buNone/>
            </a:pPr>
            <a:r>
              <a:rPr lang="en-US" dirty="0" smtClean="0"/>
              <a:t>Act I</a:t>
            </a:r>
            <a:endParaRPr lang="en-US" dirty="0"/>
          </a:p>
        </p:txBody>
      </p:sp>
      <p:pic>
        <p:nvPicPr>
          <p:cNvPr id="2050" name="Picture 2" descr="C:\Users\aindrunas\Desktop\God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38256"/>
            <a:ext cx="3971926" cy="463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8109" y="5820489"/>
            <a:ext cx="2345366" cy="7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Are Busy</a:t>
            </a:r>
            <a:endParaRPr lang="en-US" dirty="0"/>
          </a:p>
        </p:txBody>
      </p:sp>
      <p:pic>
        <p:nvPicPr>
          <p:cNvPr id="4" name="Content Placeholder 3" descr="4629045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77" r="-18677"/>
          <a:stretch>
            <a:fillRect/>
          </a:stretch>
        </p:blipFill>
        <p:spPr>
          <a:xfrm>
            <a:off x="-533401" y="2695575"/>
            <a:ext cx="6889678" cy="3323104"/>
          </a:xfrm>
        </p:spPr>
      </p:pic>
      <p:sp>
        <p:nvSpPr>
          <p:cNvPr id="3" name="TextBox 2"/>
          <p:cNvSpPr txBox="1"/>
          <p:nvPr/>
        </p:nvSpPr>
        <p:spPr>
          <a:xfrm>
            <a:off x="5638800" y="3034783"/>
            <a:ext cx="31432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It’s our job to help them find the rug that ties the entire room together.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23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Questions About Slow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725" y="2264338"/>
            <a:ext cx="3981450" cy="36707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What </a:t>
            </a:r>
            <a:r>
              <a:rPr lang="en-US" sz="2400" dirty="0"/>
              <a:t>are the barriers at your institution</a:t>
            </a:r>
            <a:r>
              <a:rPr lang="en-US" sz="2400" dirty="0" smtClean="0"/>
              <a:t>?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What would you do if nobody would say no to your ideas?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5659" y="5780289"/>
            <a:ext cx="2745900" cy="88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53452"/>
            <a:ext cx="3581675" cy="44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Pejorative Slang Obsession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42" y="2225837"/>
            <a:ext cx="8178291" cy="4220241"/>
          </a:xfrm>
        </p:spPr>
        <p:txBody>
          <a:bodyPr>
            <a:normAutofit/>
          </a:bodyPr>
          <a:lstStyle/>
          <a:p>
            <a:pPr marL="0" indent="0">
              <a:buClr>
                <a:srgbClr val="AD4C55"/>
              </a:buClr>
              <a:buNone/>
            </a:pPr>
            <a:r>
              <a:rPr lang="en-US" sz="2600" b="1" dirty="0"/>
              <a:t>Nerd (adjective: nerdy) </a:t>
            </a:r>
          </a:p>
          <a:p>
            <a:pPr marL="342900" lvl="1" indent="0">
              <a:buClr>
                <a:srgbClr val="AD4C55"/>
              </a:buClr>
              <a:buNone/>
            </a:pPr>
            <a:r>
              <a:rPr lang="en-US" sz="2000" dirty="0" smtClean="0"/>
              <a:t>may </a:t>
            </a:r>
            <a:r>
              <a:rPr lang="en-US" sz="2000" dirty="0"/>
              <a:t>spend inordinate amounts of time on unpopular, obscure, or non-mainstream activities, which are generally either highly technical or relating to topics of fiction or fantasy, to the exclusion of more mainstream activities </a:t>
            </a:r>
            <a:endParaRPr lang="en-US" sz="2000" dirty="0" smtClean="0"/>
          </a:p>
          <a:p>
            <a:pPr marL="342900" lvl="1" indent="0">
              <a:buClr>
                <a:srgbClr val="AD4C55"/>
              </a:buClr>
              <a:buNone/>
            </a:pPr>
            <a:endParaRPr lang="en-US" dirty="0"/>
          </a:p>
          <a:p>
            <a:pPr marL="0" indent="0">
              <a:buClr>
                <a:srgbClr val="AD4C55"/>
              </a:buClr>
              <a:buNone/>
            </a:pPr>
            <a:r>
              <a:rPr lang="en-US" sz="2600" b="1" dirty="0" smtClean="0"/>
              <a:t>Geek (adjective: geeky)</a:t>
            </a:r>
            <a:endParaRPr lang="en-US" sz="2600" b="1" dirty="0"/>
          </a:p>
          <a:p>
            <a:pPr marL="342900" lvl="1" indent="0">
              <a:buClr>
                <a:srgbClr val="AD4C55"/>
              </a:buClr>
              <a:buNone/>
            </a:pPr>
            <a:r>
              <a:rPr lang="en-US" sz="2000" dirty="0" smtClean="0"/>
              <a:t>used </a:t>
            </a:r>
            <a:r>
              <a:rPr lang="en-US" sz="2000" dirty="0"/>
              <a:t>to describe eccentric or non-mainstream people; in current use, the word typically connotes an expert or enthusiast or a person obsessed with a hobby or intellectual </a:t>
            </a:r>
            <a:r>
              <a:rPr lang="en-US" sz="2000" dirty="0" smtClean="0"/>
              <a:t>pursuit </a:t>
            </a:r>
            <a:endParaRPr lang="en-US" sz="2000" dirty="0"/>
          </a:p>
          <a:p>
            <a:pPr marL="0" indent="0">
              <a:buClr>
                <a:srgbClr val="AD4C55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Impostor Syndrome Venn Diagram</a:t>
            </a:r>
            <a:endParaRPr lang="en-US" dirty="0"/>
          </a:p>
        </p:txBody>
      </p:sp>
      <p:pic>
        <p:nvPicPr>
          <p:cNvPr id="4" name="Content Placeholder 3" descr="Screen Shot 2015-03-01 at 8.10.06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44" b="-12444"/>
          <a:stretch>
            <a:fillRect/>
          </a:stretch>
        </p:blipFill>
        <p:spPr>
          <a:xfrm>
            <a:off x="208988" y="2185100"/>
            <a:ext cx="8704825" cy="4198072"/>
          </a:xfrm>
        </p:spPr>
      </p:pic>
    </p:spTree>
    <p:extLst>
      <p:ext uri="{BB962C8B-B14F-4D97-AF65-F5344CB8AC3E}">
        <p14:creationId xmlns:p14="http://schemas.microsoft.com/office/powerpoint/2010/main" val="27109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Inspiration, Meet Epic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87" y="2225837"/>
            <a:ext cx="8339065" cy="4204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Attend Assessment, Teaching, &amp; Learning Conference.</a:t>
            </a:r>
          </a:p>
          <a:p>
            <a:pPr marL="0" indent="0">
              <a:buNone/>
            </a:pPr>
            <a:r>
              <a:rPr lang="en-US" sz="2400" dirty="0" smtClean="0"/>
              <a:t>Hear about Tacoma Community College $250k model. #</a:t>
            </a:r>
            <a:r>
              <a:rPr lang="en-US" sz="2400" dirty="0" err="1" smtClean="0"/>
              <a:t>YessyYesYes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Describe TCC model to superiors. Green Light!</a:t>
            </a:r>
          </a:p>
          <a:p>
            <a:pPr marL="0" indent="0">
              <a:buNone/>
            </a:pPr>
            <a:r>
              <a:rPr lang="en-US" sz="2400" dirty="0" smtClean="0"/>
              <a:t>Connect with TCC Geniuses.</a:t>
            </a:r>
          </a:p>
          <a:p>
            <a:pPr marL="0" indent="0">
              <a:buNone/>
            </a:pPr>
            <a:r>
              <a:rPr lang="en-US" sz="2400" dirty="0" smtClean="0"/>
              <a:t>Read all of their work. Heart races…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6150" y="569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5659" y="5563312"/>
            <a:ext cx="2745900" cy="8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Motivation </a:t>
            </a:r>
            <a:r>
              <a:rPr lang="en-US" b="1" dirty="0" err="1" smtClean="0"/>
              <a:t>ala</a:t>
            </a:r>
            <a:r>
              <a:rPr lang="en-US" b="1" dirty="0" smtClean="0"/>
              <a:t> </a:t>
            </a:r>
            <a:r>
              <a:rPr lang="en-US" b="1" dirty="0"/>
              <a:t>1980s </a:t>
            </a:r>
            <a:r>
              <a:rPr lang="en-US" b="1" dirty="0" smtClean="0"/>
              <a:t>Philosopher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 descr="1138341328_1b778a0ae9_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41" r="-32941"/>
          <a:stretch>
            <a:fillRect/>
          </a:stretch>
        </p:blipFill>
        <p:spPr>
          <a:xfrm>
            <a:off x="-975632" y="2241913"/>
            <a:ext cx="6809628" cy="32840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48274" y="2933138"/>
            <a:ext cx="3965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You don’t want to</a:t>
            </a:r>
          </a:p>
          <a:p>
            <a:r>
              <a:rPr lang="en-US" sz="2400" b="1" dirty="0"/>
              <a:t>g</a:t>
            </a:r>
            <a:r>
              <a:rPr lang="en-US" sz="2400" b="1" dirty="0" smtClean="0"/>
              <a:t>et mixed up with a </a:t>
            </a:r>
          </a:p>
          <a:p>
            <a:r>
              <a:rPr lang="en-US" sz="2400" b="1" dirty="0"/>
              <a:t>g</a:t>
            </a:r>
            <a:r>
              <a:rPr lang="en-US" sz="2400" b="1" dirty="0" smtClean="0"/>
              <a:t>uy like me.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I’m a loner, Dottie. </a:t>
            </a:r>
          </a:p>
          <a:p>
            <a:r>
              <a:rPr lang="en-US" sz="2400" b="1" dirty="0" smtClean="0"/>
              <a:t>A rebel.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51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we____________?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20" y="2598840"/>
            <a:ext cx="9269030" cy="425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Commitment: </a:t>
            </a:r>
            <a:r>
              <a:rPr lang="en-US" sz="2400" i="1" dirty="0" smtClean="0"/>
              <a:t>(She was 6 months old at the time). 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Ask/Beg: </a:t>
            </a:r>
            <a:r>
              <a:rPr lang="en-US" sz="2400" i="1" dirty="0" smtClean="0"/>
              <a:t>(Are you there, OER Scholars? It’s Me, Alyson.)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Action Plan: </a:t>
            </a:r>
            <a:r>
              <a:rPr lang="en-US" sz="2400" dirty="0" smtClean="0"/>
              <a:t>Gather </a:t>
            </a:r>
            <a:r>
              <a:rPr lang="en-US" sz="2400" dirty="0"/>
              <a:t>a cohort of </a:t>
            </a:r>
            <a:r>
              <a:rPr lang="en-US" sz="2400" dirty="0" smtClean="0"/>
              <a:t>go-getters.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(</a:t>
            </a:r>
            <a:r>
              <a:rPr lang="en-US" sz="2400" i="1" dirty="0" smtClean="0"/>
              <a:t>And the Academy Award for leadership goes to…)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12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Unsexy Tasks of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indrunas\Desktop\Alyson MISC\Fun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66" y="2265848"/>
            <a:ext cx="6761702" cy="422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23" y="2274062"/>
            <a:ext cx="8157777" cy="38981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To create new norms, you have to understand people’s existing norms and </a:t>
            </a:r>
            <a:r>
              <a:rPr lang="en-US" sz="2800" b="1" dirty="0"/>
              <a:t>barriers </a:t>
            </a:r>
            <a:r>
              <a:rPr lang="en-US" sz="2800" b="1" dirty="0" smtClean="0"/>
              <a:t>to change</a:t>
            </a:r>
            <a:r>
              <a:rPr lang="en-US" sz="2800" b="1" dirty="0"/>
              <a:t>. 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You </a:t>
            </a:r>
            <a:r>
              <a:rPr lang="en-US" sz="2800" dirty="0"/>
              <a:t>have to understand what’s getting in their way...help them practice doing things differently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#</a:t>
            </a:r>
            <a:r>
              <a:rPr lang="en-US" sz="2800" dirty="0" err="1" smtClean="0"/>
              <a:t>MentorsNeeded</a:t>
            </a:r>
            <a:endParaRPr lang="en-US" sz="28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5659" y="5563313"/>
            <a:ext cx="2745900" cy="8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Over The Barriers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54" y="2439190"/>
            <a:ext cx="5147851" cy="3670300"/>
          </a:xfrm>
        </p:spPr>
      </p:pic>
      <p:sp>
        <p:nvSpPr>
          <p:cNvPr id="9" name="TextBox 8"/>
          <p:cNvSpPr txBox="1"/>
          <p:nvPr/>
        </p:nvSpPr>
        <p:spPr>
          <a:xfrm>
            <a:off x="6555783" y="2510725"/>
            <a:ext cx="2358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891</Words>
  <Application>Microsoft Macintosh PowerPoint</Application>
  <PresentationFormat>On-screen Show (4:3)</PresentationFormat>
  <Paragraphs>134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Perception</vt:lpstr>
      <vt:lpstr>Book Nerd, Meet Tech Geek</vt:lpstr>
      <vt:lpstr>Pejorative Slang Obsession</vt:lpstr>
      <vt:lpstr>Impostor Syndrome Venn Diagram</vt:lpstr>
      <vt:lpstr>Inspiration, Meet Epic Fail</vt:lpstr>
      <vt:lpstr> Motivation ala 1980s Philosopher </vt:lpstr>
      <vt:lpstr>How do we____________?</vt:lpstr>
      <vt:lpstr>Unsexy Tasks of Leadership</vt:lpstr>
      <vt:lpstr>Identify Barriers</vt:lpstr>
      <vt:lpstr>Getting Over The Barriers </vt:lpstr>
      <vt:lpstr>Embrace Chaos &amp; Messiness</vt:lpstr>
      <vt:lpstr>Door-to-Door, Click-to-Click</vt:lpstr>
      <vt:lpstr>People Talking to People</vt:lpstr>
      <vt:lpstr>Working The Workaround</vt:lpstr>
      <vt:lpstr>The Right People</vt:lpstr>
      <vt:lpstr>Fundamentals</vt:lpstr>
      <vt:lpstr>Dream, Meet My Reality Soon.</vt:lpstr>
      <vt:lpstr>Technology Before People Fails</vt:lpstr>
      <vt:lpstr>Faculty Are Busy</vt:lpstr>
      <vt:lpstr>Quick Questions About Slow Ideas</vt:lpstr>
    </vt:vector>
  </TitlesOfParts>
  <Company>Everett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Nerd, Met</dc:title>
  <dc:creator>Alyson Indrunas</dc:creator>
  <cp:lastModifiedBy>Alyson Indrunas</cp:lastModifiedBy>
  <cp:revision>20</cp:revision>
  <dcterms:created xsi:type="dcterms:W3CDTF">2015-03-10T04:24:48Z</dcterms:created>
  <dcterms:modified xsi:type="dcterms:W3CDTF">2015-03-12T13:57:44Z</dcterms:modified>
</cp:coreProperties>
</file>